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7"/>
  </p:notesMasterIdLst>
  <p:sldIdLst>
    <p:sldId id="256" r:id="rId2"/>
    <p:sldId id="267" r:id="rId3"/>
    <p:sldId id="257" r:id="rId4"/>
    <p:sldId id="266" r:id="rId5"/>
    <p:sldId id="259" r:id="rId6"/>
    <p:sldId id="272" r:id="rId7"/>
    <p:sldId id="262" r:id="rId8"/>
    <p:sldId id="263" r:id="rId9"/>
    <p:sldId id="268" r:id="rId10"/>
    <p:sldId id="269" r:id="rId11"/>
    <p:sldId id="271" r:id="rId12"/>
    <p:sldId id="264" r:id="rId13"/>
    <p:sldId id="260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705" autoAdjust="0"/>
  </p:normalViewPr>
  <p:slideViewPr>
    <p:cSldViewPr snapToGrid="0">
      <p:cViewPr varScale="1">
        <p:scale>
          <a:sx n="105" d="100"/>
          <a:sy n="10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CDB9D-5A79-467D-8A57-DF4564430E2B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31982-3373-43F2-BA86-610A446E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7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1936 Bungalow</a:t>
            </a:r>
          </a:p>
          <a:p>
            <a:r>
              <a:rPr lang="en-US" dirty="0"/>
              <a:t>Five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1982-3373-43F2-BA86-610A446EB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1889 Second Empire, Italianate &amp; Victorian</a:t>
            </a:r>
          </a:p>
          <a:p>
            <a:r>
              <a:rPr lang="en-US" dirty="0"/>
              <a:t>Old Town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1982-3373-43F2-BA86-610A446EB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3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5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2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0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47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1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7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1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9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C63C816-DB89-49E7-934B-CA3C4BFD0F9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ED46433-A5B3-4BEB-A30C-008050C0A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3497-E7D1-4468-AEBD-E5971349D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</p:spPr>
        <p:txBody>
          <a:bodyPr>
            <a:noAutofit/>
          </a:bodyPr>
          <a:lstStyle/>
          <a:p>
            <a:r>
              <a:rPr lang="en-US" sz="2000" dirty="0"/>
              <a:t>Historic Huntsville Preservation Commission</a:t>
            </a:r>
            <a:br>
              <a:rPr lang="en-US" sz="2800" dirty="0"/>
            </a:br>
            <a:r>
              <a:rPr lang="en-US" sz="4000" b="1" dirty="0"/>
              <a:t>Administrative practices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9DB51-15B4-475F-958B-4A47955F9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8945" y="4352544"/>
            <a:ext cx="6801612" cy="1239894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Katie Stamps</a:t>
            </a:r>
          </a:p>
          <a:p>
            <a:pPr algn="l"/>
            <a:r>
              <a:rPr lang="en-US" sz="2000" dirty="0"/>
              <a:t>Historic Preservationist</a:t>
            </a:r>
          </a:p>
          <a:p>
            <a:pPr algn="l"/>
            <a:r>
              <a:rPr lang="en-US" sz="2000" dirty="0"/>
              <a:t>City of Huntsville, Alabama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EECDF-10FE-496B-8724-605781F88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216433"/>
            <a:ext cx="1512116" cy="15121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29C47-967A-465D-B0BF-1D5ECE3C1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02" y="4216433"/>
            <a:ext cx="1512116" cy="15121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111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9D1338-A2DB-4341-BA68-8BB62C95F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9" y="1588915"/>
            <a:ext cx="6731000" cy="5048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1C44B-99DB-424D-8B12-4657E74C4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5577" y="1056602"/>
            <a:ext cx="6377786" cy="4783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744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24E90-8A63-43AC-A0A8-6AD32068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722950"/>
            <a:ext cx="4090142" cy="5449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D8A3E-2707-4A9A-B407-360F56B4A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00" y="722951"/>
            <a:ext cx="7267577" cy="54492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643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0CD3-A1F5-4538-8ABD-DD9D346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24" y="525693"/>
            <a:ext cx="5939029" cy="1188720"/>
          </a:xfrm>
        </p:spPr>
        <p:txBody>
          <a:bodyPr/>
          <a:lstStyle/>
          <a:p>
            <a:r>
              <a:rPr lang="en-US" dirty="0"/>
              <a:t>Managing CLG Grants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F9D0C-0EE8-4F99-A106-8C36A2100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20" y="4249779"/>
            <a:ext cx="2574031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8283A-F1E8-4548-BB9F-9C200DAAE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4249781"/>
            <a:ext cx="2791471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060DC-516D-472E-8BF8-FE27F938A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13" y="1991587"/>
            <a:ext cx="3012411" cy="2093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C3A22-1846-4982-BAD2-476678B01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51" y="4249779"/>
            <a:ext cx="3157565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ED275-571E-4F55-9869-61B7C18E29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10552"/>
          <a:stretch/>
        </p:blipFill>
        <p:spPr>
          <a:xfrm>
            <a:off x="9464755" y="1991587"/>
            <a:ext cx="2483133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D46707-153B-4028-9B14-527DE5DA8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417" y="4249779"/>
            <a:ext cx="2791471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22A2DD-D925-4A93-8BC8-D7EEC09DB1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2595"/>
          <a:stretch/>
        </p:blipFill>
        <p:spPr>
          <a:xfrm>
            <a:off x="3439040" y="1991587"/>
            <a:ext cx="2800867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1FA9BF-E100-490F-ABC1-65B3103D66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2" r="8831"/>
          <a:stretch/>
        </p:blipFill>
        <p:spPr>
          <a:xfrm>
            <a:off x="218429" y="1991587"/>
            <a:ext cx="3099583" cy="20936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598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7B2A-5424-4FF7-998E-D5862546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286" y="444797"/>
            <a:ext cx="7729728" cy="1188720"/>
          </a:xfrm>
        </p:spPr>
        <p:txBody>
          <a:bodyPr/>
          <a:lstStyle/>
          <a:p>
            <a:r>
              <a:rPr lang="en-US" dirty="0"/>
              <a:t>Staff Role within the Community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F34FC-583E-4421-8BE4-09106ACF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3" y="1869013"/>
            <a:ext cx="1642014" cy="1855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8BEB1-4514-4B28-AF8A-3D1361CFF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15" y="1869013"/>
            <a:ext cx="2476343" cy="1856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25F9E-6782-4711-B47D-9C50F9285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84" y="3817183"/>
            <a:ext cx="3450651" cy="2620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FF9E9-9890-4E5B-9F58-A2E9862E5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25" y="1863019"/>
            <a:ext cx="2482710" cy="1861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BC07F-D447-4281-851F-1630D9FCF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76" y="1869013"/>
            <a:ext cx="2624788" cy="2496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FBE230-E673-4338-8318-3E841688C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67" y="1869013"/>
            <a:ext cx="1855549" cy="1855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552D5D-9CCF-4586-8CE5-A7CEA5BDF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3" y="3826709"/>
            <a:ext cx="3492753" cy="2619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660646-CD23-4118-901B-CAB7381E59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76" y="4460999"/>
            <a:ext cx="2624788" cy="1968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F9FC43-86B6-4D95-98D6-7259447345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 t="229" r="25670" b="-229"/>
          <a:stretch/>
        </p:blipFill>
        <p:spPr>
          <a:xfrm>
            <a:off x="3940261" y="3817183"/>
            <a:ext cx="1658908" cy="26290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224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D1BE-2B7D-47BC-A231-AA15F77A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948" y="3695699"/>
            <a:ext cx="3704998" cy="2423617"/>
          </a:xfrm>
        </p:spPr>
        <p:txBody>
          <a:bodyPr>
            <a:normAutofit/>
          </a:bodyPr>
          <a:lstStyle/>
          <a:p>
            <a:r>
              <a:rPr lang="en-US" dirty="0"/>
              <a:t>Technical Assistance to The Community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0BBF0-D14E-4482-8906-6F76FA1C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4" y="734695"/>
            <a:ext cx="1698403" cy="2264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FCCC6-F405-4E33-870A-8226BFD46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4" y="3125514"/>
            <a:ext cx="2993803" cy="2993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B6B03-48C8-41A7-9D6F-9D04A71E7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14" y="754381"/>
            <a:ext cx="2993136" cy="2244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F66242-871F-4DDD-B23E-B301EBEE9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77" y="765335"/>
            <a:ext cx="2233898" cy="2233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55378C-517C-4198-AFF5-B896004DB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64" y="754380"/>
            <a:ext cx="3733382" cy="2799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B6E375-55D7-4815-8F39-FA6CE58E05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80" y="3125514"/>
            <a:ext cx="3994595" cy="2995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84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DEDE6A-40F0-442C-B50A-E59E5F92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CCA36-8E47-4D56-91C6-3DB4F788047A}"/>
              </a:ext>
            </a:extLst>
          </p:cNvPr>
          <p:cNvSpPr txBox="1"/>
          <p:nvPr/>
        </p:nvSpPr>
        <p:spPr>
          <a:xfrm>
            <a:off x="6858000" y="2551837"/>
            <a:ext cx="533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www.huntsvilleal.gov/preservation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Katie Stamps</a:t>
            </a:r>
          </a:p>
          <a:p>
            <a:pPr algn="ctr"/>
            <a:r>
              <a:rPr lang="en-US" sz="2000" dirty="0"/>
              <a:t>katherine.stamps@huntsvilleal.gov</a:t>
            </a:r>
          </a:p>
          <a:p>
            <a:pPr algn="ctr"/>
            <a:r>
              <a:rPr lang="en-US" sz="2000" dirty="0"/>
              <a:t>(256)650-4779</a:t>
            </a:r>
          </a:p>
        </p:txBody>
      </p:sp>
    </p:spTree>
    <p:extLst>
      <p:ext uri="{BB962C8B-B14F-4D97-AF65-F5344CB8AC3E}">
        <p14:creationId xmlns:p14="http://schemas.microsoft.com/office/powerpoint/2010/main" val="369369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C111-A7C8-4371-A46F-1EA10355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11" y="2361819"/>
            <a:ext cx="4750689" cy="3496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Applications are due on the last Monday of each month</a:t>
            </a:r>
          </a:p>
          <a:p>
            <a:r>
              <a:rPr lang="en-US" dirty="0"/>
              <a:t>Applications can be submitted online, by email or in person</a:t>
            </a:r>
          </a:p>
          <a:p>
            <a:r>
              <a:rPr lang="en-US" dirty="0"/>
              <a:t>Application Fee $15</a:t>
            </a:r>
          </a:p>
          <a:p>
            <a:r>
              <a:rPr lang="en-US" dirty="0"/>
              <a:t>Required Attachments (if applicable)</a:t>
            </a:r>
          </a:p>
          <a:p>
            <a:pPr lvl="2"/>
            <a:r>
              <a:rPr lang="en-US" dirty="0"/>
              <a:t>Photographs</a:t>
            </a:r>
          </a:p>
          <a:p>
            <a:pPr lvl="2"/>
            <a:r>
              <a:rPr lang="en-US" dirty="0"/>
              <a:t>Measured Drawings</a:t>
            </a:r>
          </a:p>
          <a:p>
            <a:pPr lvl="2"/>
            <a:r>
              <a:rPr lang="en-US" dirty="0"/>
              <a:t>Site Plan</a:t>
            </a:r>
          </a:p>
          <a:p>
            <a:pPr lvl="2"/>
            <a:r>
              <a:rPr lang="en-US" dirty="0"/>
              <a:t>Material Specifications</a:t>
            </a:r>
          </a:p>
          <a:p>
            <a:pPr lvl="2"/>
            <a:r>
              <a:rPr lang="en-US" dirty="0"/>
              <a:t>Colors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753C7F-C846-4B45-95CD-9860E530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11" y="650367"/>
            <a:ext cx="3826764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COA Application Process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9F1C0-3C93-430B-BE7E-BA029CE5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08" y="0"/>
            <a:ext cx="69499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846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2C98E-1EC2-449C-955C-670D95C24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2" t="19000" r="49284" b="6123"/>
          <a:stretch/>
        </p:blipFill>
        <p:spPr>
          <a:xfrm>
            <a:off x="514597" y="0"/>
            <a:ext cx="1114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0C83A-E48D-42C0-B614-885168575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0" t="18140" r="49336" b="6350"/>
          <a:stretch/>
        </p:blipFill>
        <p:spPr>
          <a:xfrm>
            <a:off x="613282" y="0"/>
            <a:ext cx="1101810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744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0955-728B-4295-870F-A1E5B754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96" y="954024"/>
            <a:ext cx="4415029" cy="1188720"/>
          </a:xfrm>
        </p:spPr>
        <p:txBody>
          <a:bodyPr/>
          <a:lstStyle/>
          <a:p>
            <a:r>
              <a:rPr lang="en-US" dirty="0"/>
              <a:t>Staff comments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0CD656-66FD-48DD-9EA7-7359B323C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72" y="2571369"/>
            <a:ext cx="4834128" cy="3819906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1600" dirty="0"/>
              <a:t>The following documents are sent to HHPC members for their review one week prior to each meeting:</a:t>
            </a:r>
          </a:p>
          <a:p>
            <a:pPr marL="742950" lvl="1" indent="-285750"/>
            <a:r>
              <a:rPr lang="en-US" sz="1400" dirty="0"/>
              <a:t>Voting Agenda</a:t>
            </a:r>
          </a:p>
          <a:p>
            <a:pPr marL="742950" lvl="1" indent="-285750"/>
            <a:r>
              <a:rPr lang="en-US" sz="1400" dirty="0"/>
              <a:t>COA Application Packet PDF</a:t>
            </a:r>
          </a:p>
          <a:p>
            <a:pPr marL="1200150" lvl="2" indent="-285750"/>
            <a:r>
              <a:rPr lang="en-US" sz="1400" dirty="0"/>
              <a:t>Application Forms</a:t>
            </a:r>
          </a:p>
          <a:p>
            <a:pPr marL="1200150" lvl="2" indent="-285750"/>
            <a:r>
              <a:rPr lang="en-US" sz="1400" dirty="0"/>
              <a:t>Drawings</a:t>
            </a:r>
          </a:p>
          <a:p>
            <a:pPr marL="1200150" lvl="2" indent="-285750"/>
            <a:r>
              <a:rPr lang="en-US" sz="1400" dirty="0"/>
              <a:t>Photographs</a:t>
            </a:r>
          </a:p>
          <a:p>
            <a:pPr marL="1200150" lvl="2" indent="-285750"/>
            <a:r>
              <a:rPr lang="en-US" sz="1400" dirty="0"/>
              <a:t>Materials/Colors</a:t>
            </a:r>
          </a:p>
          <a:p>
            <a:pPr marL="742950" lvl="1" indent="-285750"/>
            <a:r>
              <a:rPr lang="en-US" sz="1400" dirty="0"/>
              <a:t>Staff Comments</a:t>
            </a:r>
          </a:p>
          <a:p>
            <a:pPr marL="742950" lvl="1" indent="-285750"/>
            <a:r>
              <a:rPr lang="en-US" sz="1400" dirty="0"/>
              <a:t>Minutes from previous meeting</a:t>
            </a:r>
          </a:p>
          <a:p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4F999-B1F9-42B8-9C06-436FA36D8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49" y="-16907"/>
            <a:ext cx="69579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644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C49ADC-164A-4802-9BF6-139804F4C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00" r="70469" b="6019"/>
          <a:stretch/>
        </p:blipFill>
        <p:spPr>
          <a:xfrm>
            <a:off x="6772275" y="0"/>
            <a:ext cx="5419725" cy="6857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C67F51-DDCF-48CD-A748-91219E41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1" t="18750" r="70312" b="6019"/>
          <a:stretch/>
        </p:blipFill>
        <p:spPr>
          <a:xfrm>
            <a:off x="0" y="354"/>
            <a:ext cx="5448300" cy="68631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631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6DDC-9C59-490E-B3B0-4FB97556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264" y="909551"/>
            <a:ext cx="4486656" cy="1141497"/>
          </a:xfrm>
        </p:spPr>
        <p:txBody>
          <a:bodyPr/>
          <a:lstStyle/>
          <a:p>
            <a:r>
              <a:rPr lang="en-US" dirty="0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027D-F87E-44FA-8FFF-46AE3776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2385822"/>
            <a:ext cx="4815840" cy="5248656"/>
          </a:xfrm>
        </p:spPr>
        <p:txBody>
          <a:bodyPr/>
          <a:lstStyle/>
          <a:p>
            <a:r>
              <a:rPr lang="en-US" dirty="0"/>
              <a:t>HHPC meetings are held on the second Monday of each month</a:t>
            </a:r>
          </a:p>
          <a:p>
            <a:r>
              <a:rPr lang="en-US" dirty="0"/>
              <a:t>Agenda</a:t>
            </a:r>
          </a:p>
          <a:p>
            <a:pPr lvl="1"/>
            <a:r>
              <a:rPr lang="en-US" dirty="0"/>
              <a:t>Preamble</a:t>
            </a:r>
          </a:p>
          <a:p>
            <a:pPr lvl="1"/>
            <a:r>
              <a:rPr lang="en-US" dirty="0"/>
              <a:t>Presentation of Applications</a:t>
            </a:r>
          </a:p>
          <a:p>
            <a:pPr lvl="1"/>
            <a:r>
              <a:rPr lang="en-US" dirty="0"/>
              <a:t>Discussion</a:t>
            </a:r>
          </a:p>
          <a:p>
            <a:pPr lvl="1"/>
            <a:r>
              <a:rPr lang="en-US" dirty="0"/>
              <a:t>Vote</a:t>
            </a:r>
          </a:p>
          <a:p>
            <a:pPr lvl="1"/>
            <a:r>
              <a:rPr lang="en-US" dirty="0"/>
              <a:t>Approval of Minutes</a:t>
            </a:r>
          </a:p>
          <a:p>
            <a:pPr lvl="1"/>
            <a:r>
              <a:rPr lang="en-US" dirty="0"/>
              <a:t>Other Business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EBD14-E0EC-4CAB-B775-9C86C06A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t="16512" r="70312" b="6482"/>
          <a:stretch/>
        </p:blipFill>
        <p:spPr>
          <a:xfrm>
            <a:off x="0" y="0"/>
            <a:ext cx="587533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23E5F8-0E0B-4AA7-83F9-46FEF7C94892}"/>
              </a:ext>
            </a:extLst>
          </p:cNvPr>
          <p:cNvSpPr/>
          <p:nvPr/>
        </p:nvSpPr>
        <p:spPr>
          <a:xfrm>
            <a:off x="1152525" y="523875"/>
            <a:ext cx="1390650" cy="171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0EFFA-2395-4707-867A-60648EC544D4}"/>
              </a:ext>
            </a:extLst>
          </p:cNvPr>
          <p:cNvSpPr/>
          <p:nvPr/>
        </p:nvSpPr>
        <p:spPr>
          <a:xfrm>
            <a:off x="4057649" y="523875"/>
            <a:ext cx="1133475" cy="171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F6A70-DCDE-49B0-98D8-030D812A24DD}"/>
              </a:ext>
            </a:extLst>
          </p:cNvPr>
          <p:cNvSpPr/>
          <p:nvPr/>
        </p:nvSpPr>
        <p:spPr>
          <a:xfrm>
            <a:off x="2867025" y="295275"/>
            <a:ext cx="1390650" cy="171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06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A24836-B74C-4039-B5A2-D70B6AE0C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r="11981"/>
          <a:stretch/>
        </p:blipFill>
        <p:spPr>
          <a:xfrm>
            <a:off x="5242008" y="0"/>
            <a:ext cx="69499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F69D7-57D9-4FB5-89F0-81F5F0733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0" t="12268" r="63516" b="4861"/>
          <a:stretch/>
        </p:blipFill>
        <p:spPr>
          <a:xfrm>
            <a:off x="0" y="0"/>
            <a:ext cx="524200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FDE55B-383D-4927-B4E9-B1288E4C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98567"/>
            <a:ext cx="7729728" cy="1188720"/>
          </a:xfrm>
        </p:spPr>
        <p:txBody>
          <a:bodyPr/>
          <a:lstStyle/>
          <a:p>
            <a:r>
              <a:rPr lang="en-US" dirty="0"/>
              <a:t>Certificate of appropriateness</a:t>
            </a:r>
          </a:p>
        </p:txBody>
      </p:sp>
    </p:spTree>
    <p:extLst>
      <p:ext uri="{BB962C8B-B14F-4D97-AF65-F5344CB8AC3E}">
        <p14:creationId xmlns:p14="http://schemas.microsoft.com/office/powerpoint/2010/main" val="199249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F9DE-26C9-49DB-9FF5-FAC5AC0D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59" y="561189"/>
            <a:ext cx="6977966" cy="1188720"/>
          </a:xfrm>
        </p:spPr>
        <p:txBody>
          <a:bodyPr/>
          <a:lstStyle/>
          <a:p>
            <a:r>
              <a:rPr lang="en-US" dirty="0"/>
              <a:t>COA violations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BE69B-22CC-4DC2-AE18-1EE95C85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8" y="2647951"/>
            <a:ext cx="6977967" cy="3675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0BEB9-5A1A-49E1-A768-A9567EEEE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01" y="561189"/>
            <a:ext cx="4321740" cy="5762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54938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326</TotalTime>
  <Words>172</Words>
  <Application>Microsoft Office PowerPoint</Application>
  <PresentationFormat>Widescreen</PresentationFormat>
  <Paragraphs>50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Parcel</vt:lpstr>
      <vt:lpstr>Historic Huntsville Preservation Commission Administrative practices</vt:lpstr>
      <vt:lpstr>COA Application Process</vt:lpstr>
      <vt:lpstr>PowerPoint Presentation</vt:lpstr>
      <vt:lpstr>PowerPoint Presentation</vt:lpstr>
      <vt:lpstr>Staff comments</vt:lpstr>
      <vt:lpstr>PowerPoint Presentation</vt:lpstr>
      <vt:lpstr>Meeting Agenda</vt:lpstr>
      <vt:lpstr>Certificate of appropriateness</vt:lpstr>
      <vt:lpstr>COA violations</vt:lpstr>
      <vt:lpstr>PowerPoint Presentation</vt:lpstr>
      <vt:lpstr>PowerPoint Presentation</vt:lpstr>
      <vt:lpstr>Managing CLG Grants</vt:lpstr>
      <vt:lpstr>Staff Role within the Community</vt:lpstr>
      <vt:lpstr>Technical Assistance to The Community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Huntsville Preservation Commission</dc:title>
  <dc:creator>Stamps, Katherine</dc:creator>
  <cp:lastModifiedBy>Shell, Mary</cp:lastModifiedBy>
  <cp:revision>27</cp:revision>
  <dcterms:created xsi:type="dcterms:W3CDTF">2019-04-19T14:05:54Z</dcterms:created>
  <dcterms:modified xsi:type="dcterms:W3CDTF">2019-04-23T19:55:10Z</dcterms:modified>
</cp:coreProperties>
</file>